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</p:sldIdLst>
  <p:sldSz cx="13716000" cy="18288000"/>
  <p:notesSz cx="6858000" cy="9296400"/>
  <p:defaultTextStyle>
    <a:defPPr>
      <a:defRPr lang="en-US"/>
    </a:defPPr>
    <a:lvl1pPr marL="0" algn="l" defTabSz="182858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92" algn="l" defTabSz="182858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586" algn="l" defTabSz="182858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880" algn="l" defTabSz="182858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172" algn="l" defTabSz="182858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466" algn="l" defTabSz="182858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758" algn="l" defTabSz="182858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052" algn="l" defTabSz="182858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4344" algn="l" defTabSz="182858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0">
          <p15:clr>
            <a:srgbClr val="A4A3A4"/>
          </p15:clr>
        </p15:guide>
        <p15:guide id="2" pos="43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FCFB"/>
    <a:srgbClr val="0FB136"/>
    <a:srgbClr val="F7660D"/>
    <a:srgbClr val="FFFFCC"/>
    <a:srgbClr val="D408F6"/>
    <a:srgbClr val="AD07C9"/>
    <a:srgbClr val="F696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4799" autoAdjust="0"/>
  </p:normalViewPr>
  <p:slideViewPr>
    <p:cSldViewPr>
      <p:cViewPr varScale="1">
        <p:scale>
          <a:sx n="29" d="100"/>
          <a:sy n="29" d="100"/>
        </p:scale>
        <p:origin x="1782" y="126"/>
      </p:cViewPr>
      <p:guideLst>
        <p:guide orient="horz" pos="5760"/>
        <p:guide pos="43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992968"/>
            <a:ext cx="11658600" cy="636693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9605435"/>
            <a:ext cx="10287000" cy="4415365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A7F96-702C-48A6-9A68-FF1186692B43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51FA-B5C0-46C0-907C-99F5815BC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08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A7F96-702C-48A6-9A68-FF1186692B43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51FA-B5C0-46C0-907C-99F5815BC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290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973667"/>
            <a:ext cx="2957513" cy="154982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973667"/>
            <a:ext cx="8701088" cy="154982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A7F96-702C-48A6-9A68-FF1186692B43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51FA-B5C0-46C0-907C-99F5815BC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5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A7F96-702C-48A6-9A68-FF1186692B43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51FA-B5C0-46C0-907C-99F5815BC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130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4559305"/>
            <a:ext cx="11830050" cy="7607299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2238572"/>
            <a:ext cx="11830050" cy="4000499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A7F96-702C-48A6-9A68-FF1186692B43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51FA-B5C0-46C0-907C-99F5815BC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10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4868333"/>
            <a:ext cx="5829300" cy="11603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4868333"/>
            <a:ext cx="5829300" cy="11603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A7F96-702C-48A6-9A68-FF1186692B43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51FA-B5C0-46C0-907C-99F5815BC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97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73671"/>
            <a:ext cx="11830050" cy="35348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4483101"/>
            <a:ext cx="5802510" cy="219709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6680200"/>
            <a:ext cx="5802510" cy="9825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4483101"/>
            <a:ext cx="5831087" cy="219709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6680200"/>
            <a:ext cx="5831087" cy="9825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A7F96-702C-48A6-9A68-FF1186692B43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51FA-B5C0-46C0-907C-99F5815BC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3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A7F96-702C-48A6-9A68-FF1186692B43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51FA-B5C0-46C0-907C-99F5815BC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65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A7F96-702C-48A6-9A68-FF1186692B43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51FA-B5C0-46C0-907C-99F5815BC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853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219200"/>
            <a:ext cx="4423767" cy="42672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2633138"/>
            <a:ext cx="6943725" cy="12996333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486400"/>
            <a:ext cx="4423767" cy="1016423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A7F96-702C-48A6-9A68-FF1186692B43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51FA-B5C0-46C0-907C-99F5815BC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49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219200"/>
            <a:ext cx="4423767" cy="42672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2633138"/>
            <a:ext cx="6943725" cy="12996333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486400"/>
            <a:ext cx="4423767" cy="1016423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A7F96-702C-48A6-9A68-FF1186692B43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51FA-B5C0-46C0-907C-99F5815BC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55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57000" r="-5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973671"/>
            <a:ext cx="11830050" cy="3534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4868333"/>
            <a:ext cx="11830050" cy="11603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6950271"/>
            <a:ext cx="308610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A7F96-702C-48A6-9A68-FF1186692B43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6950271"/>
            <a:ext cx="462915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6950271"/>
            <a:ext cx="308610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E51FA-B5C0-46C0-907C-99F5815BC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516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3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</a:extLst>
          </a:blip>
          <a:srcRect/>
          <a:stretch>
            <a:fillRect t="1000" r="1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5131" y="580520"/>
            <a:ext cx="13258800" cy="18466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82858" tIns="91428" rIns="182858" bIns="91428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en-US" sz="9600" b="1" dirty="0">
              <a:solidFill>
                <a:srgbClr val="AD07C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  <a:cs typeface="Aharoni" panose="02010803020104030203" pitchFamily="2" charset="-79"/>
            </a:endParaRPr>
          </a:p>
          <a:p>
            <a:pPr algn="ctr"/>
            <a:r>
              <a:rPr lang="en-US" sz="54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13716000" cy="182880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55131" y="13476788"/>
            <a:ext cx="130281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800" dirty="0">
                <a:solidFill>
                  <a:srgbClr val="FFFFFF"/>
                </a:solidFill>
              </a:rPr>
              <a:t> </a:t>
            </a:r>
            <a:endParaRPr lang="en-US" sz="4800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365663" y="1288818"/>
                <a:ext cx="10807076" cy="1661981"/>
              </a:xfrm>
              <a:prstGeom prst="rect">
                <a:avLst/>
              </a:prstGeom>
              <a:solidFill>
                <a:schemeClr val="bg1">
                  <a:lumMod val="95000"/>
                  <a:lumOff val="5000"/>
                  <a:alpha val="28000"/>
                </a:schemeClr>
              </a:solidFill>
              <a:ln w="107950" cmpd="dbl">
                <a:solidFill>
                  <a:srgbClr val="00B05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63500"/>
              </a:effectLst>
            </p:spPr>
            <p:txBody>
              <a:bodyPr wrap="square" lIns="182858" tIns="91440" rIns="182858" bIns="91428" rtlCol="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9600" b="1" dirty="0">
                    <a:ln w="11430"/>
                    <a:solidFill>
                      <a:srgbClr val="FFFF00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Algerian" panose="04020705040A02060702" pitchFamily="82" charset="0"/>
                  </a:rPr>
                  <a:t>AUM </a:t>
                </a:r>
                <a14:m>
                  <m:oMath xmlns:m="http://schemas.openxmlformats.org/officeDocument/2006/math">
                    <m:r>
                      <a:rPr lang="en-US" sz="9600" b="1" i="1">
                        <a:ln w="11430"/>
                        <a:solidFill>
                          <a:srgbClr val="FFFF00"/>
                        </a:soli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latin typeface="Cambria Math"/>
                      </a:rPr>
                      <m:t>𝑴</m:t>
                    </m:r>
                    <m:r>
                      <a:rPr lang="en-US" sz="9600" b="1" i="1">
                        <a:ln w="11430"/>
                        <a:solidFill>
                          <a:srgbClr val="FFFF00"/>
                        </a:soli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latin typeface="Cambria Math"/>
                      </a:rPr>
                      <m:t>𝜶𝝉</m:t>
                    </m:r>
                    <m:r>
                      <a:rPr lang="en-US" sz="9600" b="1" i="1">
                        <a:ln w="11430"/>
                        <a:solidFill>
                          <a:srgbClr val="FFFF00"/>
                        </a:soli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latin typeface="Cambria Math"/>
                      </a:rPr>
                      <m:t>𝒉</m:t>
                    </m:r>
                    <m:r>
                      <a:rPr lang="en-US" sz="9600" b="1" i="1">
                        <a:ln w="11430"/>
                        <a:solidFill>
                          <a:srgbClr val="FFFF00"/>
                        </a:soli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latin typeface="Cambria Math"/>
                      </a:rPr>
                      <m:t>  </m:t>
                    </m:r>
                    <m:r>
                      <a:rPr lang="en-US" sz="9600" b="1" i="1">
                        <a:ln w="11430"/>
                        <a:solidFill>
                          <a:srgbClr val="FFFF00"/>
                        </a:soli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latin typeface="Cambria Math"/>
                      </a:rPr>
                      <m:t>𝑪𝒍</m:t>
                    </m:r>
                    <m:r>
                      <a:rPr lang="en-US" sz="9600" b="1" i="1">
                        <a:ln w="11430"/>
                        <a:solidFill>
                          <a:srgbClr val="FFFF00"/>
                        </a:soli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latin typeface="Cambria Math"/>
                      </a:rPr>
                      <m:t>𝝁𝜷</m:t>
                    </m:r>
                  </m:oMath>
                </a14:m>
                <a:endParaRPr lang="en-US" sz="9600" b="1" dirty="0">
                  <a:ln w="11430"/>
                  <a:solidFill>
                    <a:srgbClr val="FFFF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lgerian" panose="04020705040A02060702" pitchFamily="82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5663" y="1288818"/>
                <a:ext cx="10807076" cy="16619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07950" cmpd="dbl">
                <a:solidFill>
                  <a:srgbClr val="00B05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63500"/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6584525" y="16306800"/>
            <a:ext cx="369352" cy="95408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182858" tIns="91428" rIns="182858" bIns="91428" rtlCol="0">
            <a:spAutoFit/>
          </a:bodyPr>
          <a:lstStyle/>
          <a:p>
            <a:pPr algn="ctr"/>
            <a:endParaRPr lang="en-US" sz="5000" b="1" dirty="0">
              <a:solidFill>
                <a:schemeClr val="accent5">
                  <a:lumMod val="50000"/>
                </a:schemeClr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TextBox 2"/>
          <p:cNvSpPr txBox="1">
            <a:spLocks/>
          </p:cNvSpPr>
          <p:nvPr/>
        </p:nvSpPr>
        <p:spPr>
          <a:xfrm>
            <a:off x="1306397" y="14307785"/>
            <a:ext cx="10807076" cy="2308324"/>
          </a:xfrm>
          <a:prstGeom prst="rect">
            <a:avLst/>
          </a:prstGeom>
          <a:solidFill>
            <a:schemeClr val="bg1">
              <a:lumMod val="95000"/>
              <a:lumOff val="5000"/>
              <a:alpha val="57000"/>
            </a:schemeClr>
          </a:solidFill>
          <a:ln w="107950" cmpd="dbl">
            <a:solidFill>
              <a:srgbClr val="0FB136"/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Baskerville Old Face" panose="02020602080505020303" pitchFamily="18" charset="0"/>
              </a:rPr>
              <a:t>Open and free to all AUM students and faculty</a:t>
            </a:r>
          </a:p>
          <a:p>
            <a:pPr algn="ctr"/>
            <a:r>
              <a:rPr lang="en-US" sz="4800" b="1" dirty="0">
                <a:latin typeface="Baskerville Old Face" panose="02020602080505020303" pitchFamily="18" charset="0"/>
              </a:rPr>
              <a:t>Snacks and refreshments provided</a:t>
            </a:r>
          </a:p>
        </p:txBody>
      </p:sp>
      <p:sp>
        <p:nvSpPr>
          <p:cNvPr id="9" name="TextBox 8"/>
          <p:cNvSpPr txBox="1">
            <a:spLocks/>
          </p:cNvSpPr>
          <p:nvPr/>
        </p:nvSpPr>
        <p:spPr>
          <a:xfrm>
            <a:off x="1365664" y="6756591"/>
            <a:ext cx="10807075" cy="6924973"/>
          </a:xfrm>
          <a:prstGeom prst="rect">
            <a:avLst/>
          </a:prstGeom>
          <a:solidFill>
            <a:schemeClr val="bg2">
              <a:lumMod val="50000"/>
              <a:alpha val="57000"/>
            </a:schemeClr>
          </a:solidFill>
          <a:ln w="107950" cmpd="dbl">
            <a:solidFill>
              <a:srgbClr val="0FB136"/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latin typeface="Baskerville Old Face" panose="02020602080505020303" pitchFamily="18" charset="0"/>
              </a:rPr>
              <a:t>Discussion:</a:t>
            </a:r>
          </a:p>
          <a:p>
            <a:pPr algn="ctr"/>
            <a:r>
              <a:rPr lang="en-US" sz="5400" b="1" dirty="0">
                <a:latin typeface="Baskerville Old Face" panose="02020602080505020303" pitchFamily="18" charset="0"/>
              </a:rPr>
              <a:t>Introduction</a:t>
            </a:r>
          </a:p>
          <a:p>
            <a:pPr algn="ctr"/>
            <a:r>
              <a:rPr lang="en-US" sz="5400" b="1" dirty="0">
                <a:latin typeface="Baskerville Old Face" panose="02020602080505020303" pitchFamily="18" charset="0"/>
              </a:rPr>
              <a:t>Plans for Semester</a:t>
            </a:r>
          </a:p>
          <a:p>
            <a:pPr algn="ctr"/>
            <a:r>
              <a:rPr lang="en-US" sz="5400" b="1" dirty="0">
                <a:latin typeface="Baskerville Old Face" panose="02020602080505020303" pitchFamily="18" charset="0"/>
              </a:rPr>
              <a:t>N-Body Problem </a:t>
            </a:r>
          </a:p>
          <a:p>
            <a:pPr algn="ctr"/>
            <a:r>
              <a:rPr lang="en-US" sz="5400" b="1" dirty="0">
                <a:latin typeface="Baskerville Old Face" panose="02020602080505020303" pitchFamily="18" charset="0"/>
              </a:rPr>
              <a:t>Math Jeopardy  </a:t>
            </a:r>
          </a:p>
          <a:p>
            <a:pPr algn="ctr"/>
            <a:r>
              <a:rPr lang="en-US" sz="5400" b="1" dirty="0">
                <a:latin typeface="Baskerville Old Face" panose="02020602080505020303" pitchFamily="18" charset="0"/>
              </a:rPr>
              <a:t>Math Videos</a:t>
            </a:r>
          </a:p>
          <a:p>
            <a:pPr algn="ctr"/>
            <a:r>
              <a:rPr lang="en-US" sz="5400" b="1" dirty="0">
                <a:latin typeface="Baskerville Old Face" panose="02020602080505020303" pitchFamily="18" charset="0"/>
              </a:rPr>
              <a:t>And </a:t>
            </a:r>
          </a:p>
          <a:p>
            <a:pPr algn="ctr"/>
            <a:r>
              <a:rPr lang="en-US" sz="5400" b="1" dirty="0">
                <a:latin typeface="Baskerville Old Face" panose="02020602080505020303" pitchFamily="18" charset="0"/>
              </a:rPr>
              <a:t>More</a:t>
            </a:r>
            <a:endParaRPr lang="en-US" sz="5400" b="1" dirty="0"/>
          </a:p>
        </p:txBody>
      </p:sp>
      <p:sp>
        <p:nvSpPr>
          <p:cNvPr id="14" name="TextBox 13"/>
          <p:cNvSpPr txBox="1">
            <a:spLocks/>
          </p:cNvSpPr>
          <p:nvPr/>
        </p:nvSpPr>
        <p:spPr>
          <a:xfrm>
            <a:off x="1306397" y="4047065"/>
            <a:ext cx="10826126" cy="2308324"/>
          </a:xfrm>
          <a:prstGeom prst="rect">
            <a:avLst/>
          </a:prstGeom>
          <a:solidFill>
            <a:schemeClr val="bg2">
              <a:lumMod val="50000"/>
              <a:alpha val="62000"/>
            </a:schemeClr>
          </a:solidFill>
          <a:ln w="107950" cmpd="dbl">
            <a:solidFill>
              <a:srgbClr val="0FB136"/>
            </a:solidFill>
            <a:bevel/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n w="11430"/>
                <a:latin typeface="Baskerville Old Face" panose="02020602080505020303" pitchFamily="18" charset="0"/>
                <a:ea typeface="MingLiU_HKSCS-ExtB" panose="02020500000000000000" pitchFamily="18" charset="-120"/>
                <a:cs typeface="Aharoni" panose="02010803020104030203" pitchFamily="2" charset="-79"/>
              </a:rPr>
              <a:t>Friday, February 3, 2017</a:t>
            </a:r>
          </a:p>
          <a:p>
            <a:pPr algn="ctr"/>
            <a:r>
              <a:rPr lang="en-US" sz="4800" b="1" dirty="0">
                <a:ln w="11430"/>
                <a:latin typeface="Baskerville Old Face" panose="02020602080505020303" pitchFamily="18" charset="0"/>
                <a:ea typeface="MingLiU_HKSCS-ExtB" panose="02020500000000000000" pitchFamily="18" charset="-120"/>
                <a:cs typeface="Aharoni" panose="02010803020104030203" pitchFamily="2" charset="-79"/>
              </a:rPr>
              <a:t>1:00pm – 2:00pm</a:t>
            </a:r>
          </a:p>
          <a:p>
            <a:pPr algn="ctr"/>
            <a:r>
              <a:rPr lang="en-US" sz="4800" b="1" dirty="0">
                <a:ln w="11430"/>
                <a:latin typeface="Baskerville Old Face" panose="02020602080505020303" pitchFamily="18" charset="0"/>
                <a:ea typeface="MingLiU_HKSCS-ExtB" panose="02020500000000000000" pitchFamily="18" charset="-120"/>
                <a:cs typeface="Aharoni" panose="02010803020104030203" pitchFamily="2" charset="-79"/>
              </a:rPr>
              <a:t>Goodwyn Hall Room 204</a:t>
            </a:r>
          </a:p>
        </p:txBody>
      </p:sp>
    </p:spTree>
    <p:extLst>
      <p:ext uri="{BB962C8B-B14F-4D97-AF65-F5344CB8AC3E}">
        <p14:creationId xmlns:p14="http://schemas.microsoft.com/office/powerpoint/2010/main" val="1001776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4698</TotalTime>
  <Words>46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MingLiU_HKSCS-ExtB</vt:lpstr>
      <vt:lpstr>Aharoni</vt:lpstr>
      <vt:lpstr>Algerian</vt:lpstr>
      <vt:lpstr>Arial</vt:lpstr>
      <vt:lpstr>Baskerville Old Face</vt:lpstr>
      <vt:lpstr>Calibri</vt:lpstr>
      <vt:lpstr>Calibri Light</vt:lpstr>
      <vt:lpstr>Cambria Math</vt:lpstr>
      <vt:lpstr>Comic Sans MS</vt:lpstr>
      <vt:lpstr>DFKai-SB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Current User;Leslie Jordan</dc:creator>
  <cp:lastModifiedBy>Eddie Lindsey</cp:lastModifiedBy>
  <cp:revision>109</cp:revision>
  <cp:lastPrinted>2011-10-10T15:31:04Z</cp:lastPrinted>
  <dcterms:created xsi:type="dcterms:W3CDTF">2011-09-26T14:26:47Z</dcterms:created>
  <dcterms:modified xsi:type="dcterms:W3CDTF">2017-01-30T18:00:53Z</dcterms:modified>
</cp:coreProperties>
</file>